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6" r:id="rId3"/>
    <p:sldId id="258" r:id="rId4"/>
    <p:sldId id="259" r:id="rId5"/>
    <p:sldId id="261" r:id="rId6"/>
    <p:sldId id="262" r:id="rId7"/>
    <p:sldId id="264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37057-5D68-43C8-BD0C-187A70A1A752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1411-619D-4DCC-AABC-FDC5B459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53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387F7-A910-487A-B4B7-587897A2C280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5F74A-4F59-4546-B23B-8D529E9974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6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F74A-4F59-4546-B23B-8D529E9974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B9B98-A13C-4A41-924A-91B9B1C4E8D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3AA93-0666-488D-9A98-06D38C7EE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Ngoc%20Tuyet\My%20Documents\Downloads\Nh_ng%20b&#244;ng%20hoa%20nh_ng%20b&#224;i%20ca%20-%20_ang%20c_p%20nh_t%20-%20T_i_%20lyrics_%20nh_c%20ch_%20b&#224;i%20h&#225;t_%20upload%20b_i%20peluvefinger.mp3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5" name="Picture 9" descr="Cài đặt 3g  thumb 87a0 Bộ sưu tập hình nền ngày nhà giáo Việt Nam cho dế yêu p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</p:spPr>
      </p:pic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2438400" y="7620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THCS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Hưng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8" name="WordArt 12"/>
          <p:cNvSpPr>
            <a:spLocks noChangeArrowheads="1" noChangeShapeType="1" noTextEdit="1"/>
          </p:cNvSpPr>
          <p:nvPr/>
        </p:nvSpPr>
        <p:spPr bwMode="auto">
          <a:xfrm>
            <a:off x="1219200" y="1752600"/>
            <a:ext cx="6781800" cy="6019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2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Xin</a:t>
            </a:r>
            <a:r>
              <a:rPr lang="en-US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tr©n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träng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kÝnh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chµo</a:t>
            </a:r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quÝ </a:t>
            </a:r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thÇy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c« </a:t>
            </a:r>
          </a:p>
          <a:p>
            <a:pPr algn="ctr"/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vÒ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dù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giê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th¨m</a:t>
            </a:r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líp</a:t>
            </a:r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32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.VnTime" pitchFamily="34" charset="0"/>
              </a:rPr>
              <a:t>8C</a:t>
            </a:r>
            <a:endParaRPr lang="en-US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107763" dir="18900000" algn="ctr" rotWithShape="0">
                  <a:srgbClr val="9999FF">
                    <a:alpha val="50000"/>
                  </a:srgbClr>
                </a:outerShdw>
              </a:effectLst>
              <a:latin typeface=".VnTime" pitchFamily="34" charset="0"/>
            </a:endParaRPr>
          </a:p>
        </p:txBody>
      </p:sp>
      <p:sp>
        <p:nvSpPr>
          <p:cNvPr id="50189" name="WordArt 13"/>
          <p:cNvSpPr>
            <a:spLocks noChangeArrowheads="1" noChangeShapeType="1" noTextEdit="1"/>
          </p:cNvSpPr>
          <p:nvPr/>
        </p:nvSpPr>
        <p:spPr bwMode="auto">
          <a:xfrm>
            <a:off x="1905000" y="3124200"/>
            <a:ext cx="54959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GV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thực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hiện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: Chu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Thị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Nhung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VNI-Times"/>
            </a:endParaRPr>
          </a:p>
        </p:txBody>
      </p:sp>
      <p:pic>
        <p:nvPicPr>
          <p:cNvPr id="50190" name="Nh_ng bông hoa nh_ng bài ca - _ang c_p nh_t - T_i_ lyrics_ nh_c ch_ bài hát_ upload b_i peluvefinger.mp3">
            <a:hlinkClick r:id="" action="ppaction://media"/>
            <a:hlinkHover r:id="" action="ppaction://ole?verb=0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382000" y="6172200"/>
            <a:ext cx="762000" cy="685800"/>
          </a:xfrm>
          <a:prstGeom prst="rect">
            <a:avLst/>
          </a:prstGeom>
          <a:noFill/>
        </p:spPr>
      </p:pic>
      <p:sp>
        <p:nvSpPr>
          <p:cNvPr id="50191" name="WordArt 15"/>
          <p:cNvSpPr>
            <a:spLocks noChangeArrowheads="1" noChangeShapeType="1" noTextEdit="1"/>
          </p:cNvSpPr>
          <p:nvPr/>
        </p:nvSpPr>
        <p:spPr bwMode="auto">
          <a:xfrm>
            <a:off x="304800" y="304800"/>
            <a:ext cx="1447800" cy="1524000"/>
          </a:xfrm>
          <a:prstGeom prst="rect">
            <a:avLst/>
          </a:prstGeom>
        </p:spPr>
        <p:txBody>
          <a:bodyPr spcFirstLastPara="1" wrap="none" fromWordArt="1">
            <a:prstTxWarp prst="textCircle">
              <a:avLst>
                <a:gd name="adj" fmla="val 10863157"/>
              </a:avLst>
            </a:prstTxWarp>
          </a:bodyPr>
          <a:lstStyle/>
          <a:p>
            <a:pPr algn="ctr"/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0194" name="Picture 18" descr="Book-0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6738" y="795338"/>
            <a:ext cx="990600" cy="457200"/>
          </a:xfrm>
          <a:prstGeom prst="rect">
            <a:avLst/>
          </a:prstGeom>
          <a:noFill/>
        </p:spPr>
      </p:pic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0" y="3657600"/>
            <a:ext cx="9525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smtClean="0"/>
              <a:t>ĐẠI SỐ 8: TIẾT 9 </a:t>
            </a:r>
          </a:p>
          <a:p>
            <a:pPr algn="ctr">
              <a:spcBef>
                <a:spcPct val="50000"/>
              </a:spcBef>
            </a:pPr>
            <a:r>
              <a:rPr lang="en-US" sz="3200" b="1" i="1" u="sng" smtClean="0"/>
              <a:t>Bài 6</a:t>
            </a:r>
            <a:r>
              <a:rPr lang="en-US" sz="3200" b="1" i="1" smtClean="0"/>
              <a:t>: </a:t>
            </a:r>
            <a:r>
              <a:rPr lang="en-US" sz="3200" b="1" i="1" dirty="0" smtClean="0"/>
              <a:t>PHÂN TÍCH ĐA THỨC THÀNH NHÂN TỬ</a:t>
            </a:r>
          </a:p>
          <a:p>
            <a:pPr algn="ctr">
              <a:spcBef>
                <a:spcPct val="50000"/>
              </a:spcBef>
            </a:pPr>
            <a:r>
              <a:rPr lang="en-US" sz="3200" b="1" i="1" dirty="0" smtClean="0"/>
              <a:t>BẰNG PHƯƠNG PHÁP ĐẶT NHÂN TỬ CHUNG</a:t>
            </a:r>
            <a:endParaRPr lang="en-US" sz="32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autoRev="1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autoRev="1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500" autoRev="1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autoRev="1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autoRev="1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32542" fill="hold"/>
                                        <p:tgtEl>
                                          <p:spTgt spid="501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mute="1" showWhenStopped="0">
                <p:cTn id="24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190"/>
                </p:tgtEl>
              </p:cMediaNode>
            </p:audio>
          </p:childTnLst>
        </p:cTn>
      </p:par>
    </p:tnLst>
    <p:bldLst>
      <p:bldP spid="50188" grpId="0" animBg="1"/>
      <p:bldP spid="50189" grpId="0" animBg="1"/>
      <p:bldP spid="50191" grpId="0" animBg="1"/>
      <p:bldP spid="5019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81000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FF"/>
                </a:solidFill>
              </a:rPr>
              <a:t>HƯỚNG DẪN HỌC BÀI Ở NHÀ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- Xem lại các </a:t>
            </a:r>
            <a:r>
              <a:rPr lang="en-US" sz="2800" smtClean="0">
                <a:solidFill>
                  <a:srgbClr val="000000"/>
                </a:solidFill>
              </a:rPr>
              <a:t>ví dụ </a:t>
            </a:r>
            <a:r>
              <a:rPr lang="en-US" sz="2800">
                <a:solidFill>
                  <a:srgbClr val="000000"/>
                </a:solidFill>
              </a:rPr>
              <a:t>khi phân tích đa thức thành nhân tử bằng phương pháp đặt nhân tử chung.</a:t>
            </a:r>
          </a:p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00"/>
                </a:solidFill>
              </a:rPr>
              <a:t>- </a:t>
            </a:r>
            <a:r>
              <a:rPr lang="en-US" sz="2800">
                <a:solidFill>
                  <a:srgbClr val="000000"/>
                </a:solidFill>
              </a:rPr>
              <a:t>Làm các bài tập: 39, 40(a), </a:t>
            </a:r>
            <a:r>
              <a:rPr lang="en-US" sz="2800" smtClean="0">
                <a:solidFill>
                  <a:srgbClr val="000000"/>
                </a:solidFill>
              </a:rPr>
              <a:t>41a </a:t>
            </a:r>
            <a:r>
              <a:rPr lang="en-US" sz="2800">
                <a:solidFill>
                  <a:srgbClr val="000000"/>
                </a:solidFill>
              </a:rPr>
              <a:t>SGK/19</a:t>
            </a:r>
          </a:p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00"/>
                </a:solidFill>
              </a:rPr>
              <a:t>- Xem </a:t>
            </a:r>
            <a:r>
              <a:rPr lang="en-US" sz="2800">
                <a:solidFill>
                  <a:srgbClr val="000000"/>
                </a:solidFill>
              </a:rPr>
              <a:t>trước bài: “Phân tích đa thức thành nhân tử bằng phương pháp dùng hằng đẳng thức</a:t>
            </a:r>
            <a:r>
              <a:rPr lang="en-US" sz="2800" smtClean="0">
                <a:solidFill>
                  <a:srgbClr val="000000"/>
                </a:solidFill>
              </a:rPr>
              <a:t>”.</a:t>
            </a:r>
          </a:p>
          <a:p>
            <a:pPr>
              <a:spcBef>
                <a:spcPct val="50000"/>
              </a:spcBef>
            </a:pPr>
            <a:r>
              <a:rPr lang="en-US" sz="2800" smtClean="0"/>
              <a:t>- Ôn </a:t>
            </a:r>
            <a:r>
              <a:rPr lang="en-US" sz="2800"/>
              <a:t>lại 7 </a:t>
            </a:r>
            <a:r>
              <a:rPr lang="en-US" sz="2800" smtClean="0"/>
              <a:t>hằng </a:t>
            </a:r>
            <a:r>
              <a:rPr lang="en-US" sz="2800"/>
              <a:t>đẳng thức đáng nhớ</a:t>
            </a:r>
            <a:r>
              <a:rPr lang="en-US" sz="2800" smtClean="0"/>
              <a:t>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452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smtClean="0">
                <a:solidFill>
                  <a:srgbClr val="C00000"/>
                </a:solidFill>
              </a:rPr>
              <a:t>KIỂM </a:t>
            </a:r>
            <a:r>
              <a:rPr lang="en-US" sz="3200" b="1" u="sng" dirty="0" smtClean="0">
                <a:solidFill>
                  <a:srgbClr val="C00000"/>
                </a:solidFill>
              </a:rPr>
              <a:t>TRA BÀI CŨ:</a:t>
            </a:r>
            <a:endParaRPr lang="en-US" sz="3200" b="1" u="sng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813375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/>
              <a:t>Bài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tập</a:t>
            </a:r>
            <a:r>
              <a:rPr lang="en-US" sz="2400" u="sng" dirty="0" smtClean="0"/>
              <a:t>: </a:t>
            </a: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nhanh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 </a:t>
            </a:r>
            <a:r>
              <a:rPr lang="en-US" sz="2400" dirty="0" err="1" smtClean="0"/>
              <a:t>trị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biểu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1371600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a/ 85.12,7 + 15.12,7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3716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b/ 48.143 – 48.40 – 48.3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17526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 12,7. (85 + 15)</a:t>
            </a:r>
          </a:p>
          <a:p>
            <a:r>
              <a:rPr lang="en-US" sz="2000" b="1" dirty="0" smtClean="0"/>
              <a:t>= 12,7. 100</a:t>
            </a:r>
          </a:p>
          <a:p>
            <a:r>
              <a:rPr lang="en-US" sz="2000" b="1" dirty="0" smtClean="0"/>
              <a:t>= 1270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17526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 48.(143 – 40 – 3 )</a:t>
            </a:r>
          </a:p>
          <a:p>
            <a:r>
              <a:rPr lang="en-US" sz="2000" b="1" dirty="0" smtClean="0"/>
              <a:t>= 48 . 100</a:t>
            </a:r>
          </a:p>
          <a:p>
            <a:r>
              <a:rPr lang="en-US" sz="2000" b="1" dirty="0" smtClean="0"/>
              <a:t>= 4800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2819400"/>
            <a:ext cx="762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Tính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chất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phân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phối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phép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nhân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đối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phép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err="1" smtClean="0">
                <a:solidFill>
                  <a:srgbClr val="FF0000"/>
                </a:solidFill>
              </a:rPr>
              <a:t>cộng</a:t>
            </a:r>
            <a:r>
              <a:rPr lang="en-US" sz="2400" smtClean="0">
                <a:solidFill>
                  <a:srgbClr val="FF0000"/>
                </a:solidFill>
              </a:rPr>
              <a:t>:</a:t>
            </a:r>
            <a:endParaRPr lang="en-US" sz="3200" dirty="0" smtClean="0"/>
          </a:p>
          <a:p>
            <a:pPr marL="457200" indent="-457200" algn="ctr"/>
            <a:r>
              <a:rPr lang="en-US" sz="3200" dirty="0" smtClean="0"/>
              <a:t>a.( b + c ) = </a:t>
            </a:r>
            <a:r>
              <a:rPr lang="en-US" sz="3200" dirty="0" err="1" smtClean="0"/>
              <a:t>a.b</a:t>
            </a:r>
            <a:r>
              <a:rPr lang="en-US" sz="3200" dirty="0" smtClean="0"/>
              <a:t> </a:t>
            </a:r>
            <a:r>
              <a:rPr lang="en-US" sz="3200" smtClean="0"/>
              <a:t>+ a.c</a:t>
            </a:r>
            <a:endParaRPr lang="en-US" sz="3200" dirty="0"/>
          </a:p>
          <a:p>
            <a:pPr marL="457200" indent="-457200"/>
            <a:r>
              <a:rPr lang="en-US" sz="2400" dirty="0" smtClean="0">
                <a:solidFill>
                  <a:srgbClr val="C00000"/>
                </a:solidFill>
              </a:rPr>
              <a:t>                </a:t>
            </a:r>
            <a:r>
              <a:rPr lang="en-US" sz="2400" dirty="0" smtClean="0"/>
              <a:t>Hay    </a:t>
            </a:r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en-US" sz="3200" dirty="0" smtClean="0"/>
              <a:t> . b + </a:t>
            </a:r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en-US" sz="3200" dirty="0" smtClean="0"/>
              <a:t> . c = </a:t>
            </a:r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en-US" sz="3200" dirty="0" smtClean="0"/>
              <a:t> . ( b + </a:t>
            </a:r>
            <a:r>
              <a:rPr lang="en-US" sz="3200" smtClean="0"/>
              <a:t>c)</a:t>
            </a:r>
            <a:endParaRPr lang="en-US" sz="3200" dirty="0" smtClean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209800" y="1676400"/>
            <a:ext cx="38100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00400" y="1676400"/>
            <a:ext cx="38100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43600" y="1676400"/>
            <a:ext cx="228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53000" y="1676400"/>
            <a:ext cx="304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05600" y="1676400"/>
            <a:ext cx="304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800" y="441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Còn có thể viết:  A.B+A.C=A</a:t>
            </a:r>
            <a:r>
              <a:rPr lang="en-US" sz="2400" b="1" dirty="0" smtClean="0"/>
              <a:t>.(</a:t>
            </a:r>
            <a:r>
              <a:rPr lang="en-US" sz="2400" b="1" smtClean="0"/>
              <a:t>B+C) (Với A,B,C là các đa thức)   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1143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</a:t>
            </a:r>
            <a:r>
              <a:rPr lang="en-US" sz="2000" b="1" smtClean="0"/>
              <a:t>TIẾT </a:t>
            </a:r>
            <a:r>
              <a:rPr lang="en-US" sz="2000" b="1" dirty="0" smtClean="0"/>
              <a:t>9:  </a:t>
            </a:r>
          </a:p>
          <a:p>
            <a:r>
              <a:rPr lang="en-US" dirty="0" smtClean="0"/>
              <a:t>	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</a:t>
            </a:r>
            <a:r>
              <a:rPr lang="en-US" sz="2400" b="1" dirty="0" err="1" smtClean="0"/>
              <a:t>Bài</a:t>
            </a:r>
            <a:r>
              <a:rPr lang="en-US" sz="2400" b="1" dirty="0" smtClean="0"/>
              <a:t> 6:       </a:t>
            </a:r>
            <a:r>
              <a:rPr lang="en-US" sz="2400" b="1" dirty="0" smtClean="0">
                <a:solidFill>
                  <a:srgbClr val="C00000"/>
                </a:solidFill>
              </a:rPr>
              <a:t>PHÂN TÍCH ĐA THỨC THÀNH NHÂN TỬ 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BẰNG PHƯƠNG PHÁP ĐẶT NHÂN TỬ CHUNG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1. </a:t>
            </a:r>
            <a:r>
              <a:rPr lang="en-US" sz="2000" b="1" u="sng" dirty="0" err="1" smtClean="0"/>
              <a:t>Ví</a:t>
            </a:r>
            <a:r>
              <a:rPr lang="en-US" sz="2000" b="1" u="sng" dirty="0" smtClean="0"/>
              <a:t> </a:t>
            </a:r>
            <a:r>
              <a:rPr lang="en-US" sz="2000" b="1" u="sng" dirty="0" err="1" smtClean="0"/>
              <a:t>dụ</a:t>
            </a:r>
            <a:r>
              <a:rPr lang="en-US" sz="2000" b="1" u="sng" dirty="0" smtClean="0"/>
              <a:t> </a:t>
            </a:r>
            <a:r>
              <a:rPr lang="en-US" b="1" dirty="0" smtClean="0"/>
              <a:t>: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1828800" y="3810000"/>
            <a:ext cx="5181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2000" y="1524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err="1" smtClean="0"/>
              <a:t>a</a:t>
            </a:r>
            <a:r>
              <a:rPr lang="en-US" b="1" smtClean="0"/>
              <a:t>. </a:t>
            </a:r>
            <a:r>
              <a:rPr lang="en-US" b="1" u="sng" smtClean="0"/>
              <a:t>Ví </a:t>
            </a:r>
            <a:r>
              <a:rPr lang="en-US" b="1" u="sng" dirty="0" err="1" smtClean="0"/>
              <a:t>dụ</a:t>
            </a:r>
            <a:r>
              <a:rPr lang="en-US" b="1" u="sng" dirty="0" smtClean="0"/>
              <a:t> 1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15240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err="1" smtClean="0"/>
              <a:t>viết</a:t>
            </a:r>
            <a:r>
              <a:rPr lang="en-US" smtClean="0"/>
              <a:t>  </a:t>
            </a:r>
            <a:r>
              <a:rPr lang="en-US"/>
              <a:t>3</a:t>
            </a:r>
            <a:r>
              <a:rPr lang="en-US" smtClean="0"/>
              <a:t>x</a:t>
            </a:r>
            <a:r>
              <a:rPr lang="en-US" baseline="30000" smtClean="0"/>
              <a:t>2  </a:t>
            </a:r>
            <a:r>
              <a:rPr lang="en-US" smtClean="0"/>
              <a:t>- </a:t>
            </a:r>
            <a:r>
              <a:rPr lang="en-US"/>
              <a:t>6</a:t>
            </a:r>
            <a:r>
              <a:rPr lang="en-US" smtClean="0"/>
              <a:t>x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305300" y="3848100"/>
            <a:ext cx="5105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/>
              <a:t>Gợi</a:t>
            </a:r>
            <a:r>
              <a:rPr lang="en-US" u="sng" dirty="0" smtClean="0"/>
              <a:t> ý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1905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smtClean="0"/>
              <a:t>x</a:t>
            </a:r>
            <a:r>
              <a:rPr lang="en-US" baseline="30000" smtClean="0"/>
              <a:t>2</a:t>
            </a:r>
            <a:r>
              <a:rPr lang="en-US" smtClean="0"/>
              <a:t> = 3x </a:t>
            </a:r>
            <a:r>
              <a:rPr lang="en-US" dirty="0" smtClean="0"/>
              <a:t>. 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86600" y="2286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r>
              <a:rPr lang="en-US" smtClean="0"/>
              <a:t>x  = 3x 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00200" y="1905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  <a:r>
              <a:rPr lang="en-US" smtClean="0"/>
              <a:t>x</a:t>
            </a:r>
            <a:r>
              <a:rPr lang="en-US" baseline="30000" smtClean="0"/>
              <a:t>2 </a:t>
            </a:r>
            <a:r>
              <a:rPr lang="en-US" smtClean="0"/>
              <a:t> - </a:t>
            </a:r>
            <a:r>
              <a:rPr lang="en-US"/>
              <a:t>6</a:t>
            </a:r>
            <a:r>
              <a:rPr lang="en-US" smtClean="0"/>
              <a:t>x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514600" y="1905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= </a:t>
            </a:r>
            <a:r>
              <a:rPr lang="en-US"/>
              <a:t>3</a:t>
            </a:r>
            <a:r>
              <a:rPr lang="en-US" smtClean="0"/>
              <a:t>x.x – </a:t>
            </a:r>
            <a:r>
              <a:rPr lang="en-US"/>
              <a:t>3</a:t>
            </a:r>
            <a:r>
              <a:rPr lang="en-US" smtClean="0"/>
              <a:t>x.2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14600" y="2209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= </a:t>
            </a:r>
            <a:r>
              <a:rPr lang="en-US"/>
              <a:t>3</a:t>
            </a:r>
            <a:r>
              <a:rPr lang="en-US" smtClean="0"/>
              <a:t>x</a:t>
            </a:r>
            <a:r>
              <a:rPr lang="en-US" dirty="0" smtClean="0"/>
              <a:t>.(x – 2)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1905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err="1" smtClean="0"/>
              <a:t>Giải</a:t>
            </a:r>
            <a:r>
              <a:rPr lang="en-US" i="1" u="sng" dirty="0" smtClean="0"/>
              <a:t>:</a:t>
            </a:r>
            <a:endParaRPr lang="en-US" i="1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914400" y="25908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* </a:t>
            </a:r>
            <a:r>
              <a:rPr lang="en-US" b="1" i="1" dirty="0" err="1" smtClean="0">
                <a:solidFill>
                  <a:srgbClr val="C00000"/>
                </a:solidFill>
              </a:rPr>
              <a:t>Phân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tích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đa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thức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thành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nhân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tử</a:t>
            </a:r>
            <a:r>
              <a:rPr lang="en-US" b="1" i="1" dirty="0" smtClean="0">
                <a:solidFill>
                  <a:srgbClr val="C00000"/>
                </a:solidFill>
              </a:rPr>
              <a:t> ( hay </a:t>
            </a:r>
            <a:r>
              <a:rPr lang="en-US" b="1" i="1" dirty="0" err="1" smtClean="0">
                <a:solidFill>
                  <a:srgbClr val="C00000"/>
                </a:solidFill>
              </a:rPr>
              <a:t>thừa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số</a:t>
            </a:r>
            <a:r>
              <a:rPr lang="en-US" b="1" i="1" dirty="0" smtClean="0">
                <a:solidFill>
                  <a:srgbClr val="C00000"/>
                </a:solidFill>
              </a:rPr>
              <a:t>) </a:t>
            </a:r>
            <a:r>
              <a:rPr lang="en-US" b="1" i="1" dirty="0" err="1" smtClean="0">
                <a:solidFill>
                  <a:srgbClr val="C00000"/>
                </a:solidFill>
              </a:rPr>
              <a:t>là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biến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đổi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đa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thức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đó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thành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u="sng" dirty="0" err="1" smtClean="0">
                <a:solidFill>
                  <a:srgbClr val="C00000"/>
                </a:solidFill>
              </a:rPr>
              <a:t>tích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của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những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đa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thức</a:t>
            </a:r>
            <a:r>
              <a:rPr lang="en-US" b="1" i="1" dirty="0" smtClean="0">
                <a:solidFill>
                  <a:srgbClr val="C00000"/>
                </a:solidFill>
              </a:rPr>
              <a:t>.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32004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--&gt; </a:t>
            </a:r>
            <a:r>
              <a:rPr lang="en-US" dirty="0" err="1" smtClean="0">
                <a:solidFill>
                  <a:srgbClr val="C00000"/>
                </a:solidFill>
              </a:rPr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2000" y="36576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b. </a:t>
            </a:r>
            <a:r>
              <a:rPr lang="en-US" b="1" u="sng" dirty="0" err="1" smtClean="0"/>
              <a:t>Ví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dụ</a:t>
            </a:r>
            <a:r>
              <a:rPr lang="en-US" b="1" u="sng" dirty="0" smtClean="0"/>
              <a:t> 2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981200" y="3657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err="1" smtClean="0"/>
              <a:t>thức</a:t>
            </a:r>
            <a:r>
              <a:rPr lang="en-US" smtClean="0"/>
              <a:t>  15x</a:t>
            </a:r>
            <a:r>
              <a:rPr lang="en-US" baseline="30000" smtClean="0"/>
              <a:t>3</a:t>
            </a:r>
            <a:r>
              <a:rPr lang="en-US" smtClean="0"/>
              <a:t> </a:t>
            </a:r>
            <a:r>
              <a:rPr lang="en-US" dirty="0" smtClean="0"/>
              <a:t>-5x</a:t>
            </a:r>
            <a:r>
              <a:rPr lang="en-US" baseline="30000" dirty="0" smtClean="0"/>
              <a:t>2</a:t>
            </a:r>
            <a:r>
              <a:rPr lang="en-US" dirty="0" smtClean="0"/>
              <a:t> +10x 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752600" y="4038600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  <a:r>
              <a:rPr lang="en-US" smtClean="0"/>
              <a:t>5x</a:t>
            </a:r>
            <a:r>
              <a:rPr lang="en-US" baseline="30000" smtClean="0"/>
              <a:t>3</a:t>
            </a:r>
            <a:r>
              <a:rPr lang="en-US" smtClean="0"/>
              <a:t> </a:t>
            </a:r>
            <a:r>
              <a:rPr lang="en-US" dirty="0" smtClean="0"/>
              <a:t>-5x</a:t>
            </a:r>
            <a:r>
              <a:rPr lang="en-US" baseline="30000" dirty="0" smtClean="0"/>
              <a:t>2</a:t>
            </a:r>
            <a:r>
              <a:rPr lang="en-US" dirty="0" smtClean="0"/>
              <a:t> +10x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66800" y="4038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err="1" smtClean="0"/>
              <a:t>Giải</a:t>
            </a:r>
            <a:r>
              <a:rPr lang="en-US" i="1" u="sng" dirty="0" smtClean="0"/>
              <a:t>:</a:t>
            </a:r>
            <a:endParaRPr lang="en-US" i="1" u="sng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4038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= 5x.3x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dirty="0" smtClean="0"/>
              <a:t>– 5x.x + 5x.2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200400" y="4343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5x</a:t>
            </a:r>
            <a:r>
              <a:rPr lang="en-US" smtClean="0"/>
              <a:t>. (3x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dirty="0" smtClean="0"/>
              <a:t>– x + 2 )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657600" y="2209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smtClean="0"/>
              <a:t>: 3x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4343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:5x)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14400" y="4572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* </a:t>
            </a:r>
            <a:r>
              <a:rPr lang="en-US" b="1" i="1" dirty="0" err="1" smtClean="0">
                <a:solidFill>
                  <a:srgbClr val="C00000"/>
                </a:solidFill>
              </a:rPr>
              <a:t>Cách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tìm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nhân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tử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chung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với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các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đa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thức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có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hệ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số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nguyên</a:t>
            </a:r>
            <a:r>
              <a:rPr lang="en-US" b="1" i="1" dirty="0" smtClean="0">
                <a:solidFill>
                  <a:srgbClr val="C00000"/>
                </a:solidFill>
              </a:rPr>
              <a:t>: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66800" y="48768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 </a:t>
            </a:r>
            <a:r>
              <a:rPr lang="en-US" dirty="0" err="1" smtClean="0"/>
              <a:t>là</a:t>
            </a:r>
            <a:r>
              <a:rPr lang="en-US" dirty="0" smtClean="0"/>
              <a:t> ƯCLN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dương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hạng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66800" y="54864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: 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err="1" smtClean="0"/>
              <a:t>hạng</a:t>
            </a:r>
            <a:r>
              <a:rPr lang="en-US" smtClean="0"/>
              <a:t> tử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mũ</a:t>
            </a:r>
            <a:r>
              <a:rPr lang="en-US" dirty="0" smtClean="0"/>
              <a:t> </a:t>
            </a:r>
            <a:r>
              <a:rPr lang="en-US" err="1" smtClean="0"/>
              <a:t>nhỏ</a:t>
            </a:r>
            <a:r>
              <a:rPr lang="en-US" smtClean="0"/>
              <a:t> nhất của nó trong các hạng tử.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872068" y="3385066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14x</a:t>
            </a:r>
            <a:r>
              <a:rPr lang="en-US" baseline="30000" dirty="0" smtClean="0"/>
              <a:t>2</a:t>
            </a:r>
            <a:r>
              <a:rPr lang="en-US" dirty="0" smtClean="0"/>
              <a:t>y-21xy</a:t>
            </a:r>
            <a:r>
              <a:rPr lang="en-US" baseline="30000" dirty="0" smtClean="0"/>
              <a:t>2</a:t>
            </a:r>
            <a:r>
              <a:rPr lang="en-US" dirty="0" smtClean="0"/>
              <a:t> +28x</a:t>
            </a:r>
            <a:r>
              <a:rPr lang="en-US" baseline="30000" dirty="0" smtClean="0"/>
              <a:t>2</a:t>
            </a:r>
            <a:r>
              <a:rPr lang="en-US" dirty="0" smtClean="0"/>
              <a:t>y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957870" y="3689197"/>
            <a:ext cx="100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NTC: 7xy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934200" y="3974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=7xy.(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620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2x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924800" y="39740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-3y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272729" y="39624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+4xy)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23" grpId="0"/>
      <p:bldP spid="25" grpId="0"/>
      <p:bldP spid="26" grpId="0"/>
      <p:bldP spid="28" grpId="0" build="allAtOnce"/>
      <p:bldP spid="30" grpId="0"/>
      <p:bldP spid="31" grpId="1"/>
      <p:bldP spid="34" grpId="0"/>
      <p:bldP spid="35" grpId="0"/>
      <p:bldP spid="36" grpId="0"/>
      <p:bldP spid="39" grpId="0"/>
      <p:bldP spid="42" grpId="0"/>
      <p:bldP spid="43" grpId="0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011" y="152400"/>
            <a:ext cx="1143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TIẾT </a:t>
            </a:r>
            <a:r>
              <a:rPr lang="en-US" sz="2000" b="1" dirty="0" smtClean="0"/>
              <a:t>9:  </a:t>
            </a:r>
          </a:p>
          <a:p>
            <a:r>
              <a:rPr lang="en-US" dirty="0" smtClean="0"/>
              <a:t>	</a:t>
            </a:r>
            <a:endParaRPr lang="en-US" sz="2400" b="1" dirty="0"/>
          </a:p>
        </p:txBody>
      </p:sp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76200" y="1596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</a:t>
            </a:r>
            <a:r>
              <a:rPr lang="en-US" sz="2400" b="1" dirty="0" err="1" smtClean="0"/>
              <a:t>Bài</a:t>
            </a:r>
            <a:r>
              <a:rPr lang="en-US" sz="2400" b="1" dirty="0" smtClean="0"/>
              <a:t> 6:       </a:t>
            </a:r>
            <a:r>
              <a:rPr lang="en-US" sz="2400" b="1" dirty="0" smtClean="0">
                <a:solidFill>
                  <a:srgbClr val="C00000"/>
                </a:solidFill>
              </a:rPr>
              <a:t>PHÂN TÍCH ĐA THỨC THÀNH NHÂN TỬ 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                    BẰNG PHƯƠNG PHÁP ĐẶT NHÂN TỬ CHUNG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1430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1. </a:t>
            </a:r>
            <a:r>
              <a:rPr lang="en-US" sz="2000" u="sng" dirty="0" err="1" smtClean="0"/>
              <a:t>Ví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dụ</a:t>
            </a:r>
            <a:r>
              <a:rPr lang="en-US" sz="2000" u="sng" dirty="0" smtClean="0"/>
              <a:t> 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sz="2000" u="sng" dirty="0" err="1" smtClean="0"/>
              <a:t>Áp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dụng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" y="19812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1981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/>
              <a:t>Phân</a:t>
            </a:r>
            <a:r>
              <a:rPr lang="en-US" b="1" i="1" dirty="0" smtClean="0"/>
              <a:t> </a:t>
            </a:r>
            <a:r>
              <a:rPr lang="en-US" b="1" i="1" dirty="0" err="1" smtClean="0"/>
              <a:t>tích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đa</a:t>
            </a:r>
            <a:r>
              <a:rPr lang="en-US" b="1" i="1" dirty="0" smtClean="0"/>
              <a:t> </a:t>
            </a:r>
            <a:r>
              <a:rPr lang="en-US" b="1" i="1" dirty="0" err="1" smtClean="0"/>
              <a:t>thức</a:t>
            </a:r>
            <a:r>
              <a:rPr lang="en-US" b="1" i="1" dirty="0" smtClean="0"/>
              <a:t> </a:t>
            </a:r>
            <a:r>
              <a:rPr lang="en-US" b="1" i="1" dirty="0" err="1" smtClean="0"/>
              <a:t>sau</a:t>
            </a:r>
            <a:r>
              <a:rPr lang="en-US" b="1" i="1" dirty="0" smtClean="0"/>
              <a:t> </a:t>
            </a:r>
            <a:r>
              <a:rPr lang="en-US" b="1" i="1" dirty="0" err="1" smtClean="0"/>
              <a:t>thành</a:t>
            </a:r>
            <a:r>
              <a:rPr lang="en-US" b="1" i="1" dirty="0" smtClean="0"/>
              <a:t> </a:t>
            </a:r>
            <a:r>
              <a:rPr lang="en-US" b="1" i="1" dirty="0" err="1" smtClean="0"/>
              <a:t>nhân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tử</a:t>
            </a:r>
            <a:r>
              <a:rPr lang="en-US" b="1" i="1" dirty="0" smtClean="0"/>
              <a:t>: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22860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a)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–x		b) 5x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(x –2y) - 15x(x - 2y)		c) 3(x – y) – 5x(y – x)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2590800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 smtClean="0"/>
              <a:t>Chú</a:t>
            </a:r>
            <a:r>
              <a:rPr lang="en-US" sz="2000" b="1" u="sng" dirty="0" smtClean="0"/>
              <a:t> ý : </a:t>
            </a:r>
            <a:endParaRPr lang="en-US" sz="20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25908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Nhiều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khi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để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làm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xuất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hiện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nhân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tử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chung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ta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cần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err="1" smtClean="0">
                <a:solidFill>
                  <a:srgbClr val="FF0000"/>
                </a:solidFill>
              </a:rPr>
              <a:t>đổi</a:t>
            </a:r>
            <a:r>
              <a:rPr lang="en-US" b="1" i="1" smtClean="0">
                <a:solidFill>
                  <a:srgbClr val="FF0000"/>
                </a:solidFill>
              </a:rPr>
              <a:t> dấu</a:t>
            </a:r>
            <a:r>
              <a:rPr lang="en-US" b="1" i="1">
                <a:solidFill>
                  <a:srgbClr val="FF0000"/>
                </a:solidFill>
              </a:rPr>
              <a:t> </a:t>
            </a:r>
            <a:r>
              <a:rPr lang="en-US" b="1" i="1" smtClean="0">
                <a:solidFill>
                  <a:srgbClr val="FF0000"/>
                </a:solidFill>
              </a:rPr>
              <a:t>các </a:t>
            </a:r>
            <a:r>
              <a:rPr lang="en-US" b="1" i="1" dirty="0" err="1" smtClean="0">
                <a:solidFill>
                  <a:srgbClr val="FF0000"/>
                </a:solidFill>
              </a:rPr>
              <a:t>hạng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tử</a:t>
            </a:r>
            <a:r>
              <a:rPr lang="en-US" b="1" i="1" dirty="0" smtClean="0">
                <a:solidFill>
                  <a:srgbClr val="FF0000"/>
                </a:solidFill>
              </a:rPr>
              <a:t>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28956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A= - ( - 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72100" y="28956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Ví dụ:  </a:t>
            </a:r>
            <a:r>
              <a:rPr lang="en-US" sz="2000" dirty="0" smtClean="0"/>
              <a:t>y - x = - ( x – y )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62000" y="32766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3200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/>
              <a:t>Tìm</a:t>
            </a:r>
            <a:r>
              <a:rPr lang="en-US" b="1" i="1" dirty="0" smtClean="0"/>
              <a:t> x </a:t>
            </a:r>
            <a:r>
              <a:rPr lang="en-US" b="1" i="1" dirty="0" err="1" smtClean="0"/>
              <a:t>sao</a:t>
            </a:r>
            <a:r>
              <a:rPr lang="en-US" b="1" i="1" dirty="0" smtClean="0"/>
              <a:t> </a:t>
            </a:r>
            <a:r>
              <a:rPr lang="en-US" b="1" i="1" dirty="0" err="1" smtClean="0"/>
              <a:t>cho</a:t>
            </a:r>
            <a:r>
              <a:rPr lang="en-US" b="1" i="1" dirty="0" smtClean="0"/>
              <a:t>  3x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 – 6x = 0</a:t>
            </a:r>
            <a:r>
              <a:rPr lang="en-US" b="1" i="1" baseline="30000" dirty="0" smtClean="0"/>
              <a:t>  </a:t>
            </a:r>
            <a:endParaRPr lang="en-US" b="1" i="1" dirty="0"/>
          </a:p>
        </p:txBody>
      </p:sp>
      <p:sp>
        <p:nvSpPr>
          <p:cNvPr id="20" name="Rectangle 19"/>
          <p:cNvSpPr/>
          <p:nvPr/>
        </p:nvSpPr>
        <p:spPr>
          <a:xfrm>
            <a:off x="1676400" y="3505200"/>
            <a:ext cx="2447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Giải: Ta có : 3x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dirty="0" smtClean="0"/>
              <a:t>– 6x = 0</a:t>
            </a:r>
            <a:r>
              <a:rPr lang="en-US" baseline="30000" dirty="0" smtClean="0"/>
              <a:t> 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743200" y="3733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3x( x – 2 ) = 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4038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=&gt; 3x = 0  </a:t>
            </a:r>
            <a:r>
              <a:rPr lang="en-US" dirty="0" err="1" smtClean="0"/>
              <a:t>hoặc</a:t>
            </a:r>
            <a:r>
              <a:rPr lang="en-US" dirty="0" smtClean="0"/>
              <a:t>  x – 2 = 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62200" y="4267200"/>
            <a:ext cx="464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=&gt;  x  = 0  </a:t>
            </a:r>
            <a:r>
              <a:rPr lang="en-US" dirty="0" err="1" smtClean="0"/>
              <a:t>hoặc</a:t>
            </a:r>
            <a:r>
              <a:rPr lang="en-US" dirty="0" smtClean="0"/>
              <a:t>         x = 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267200" y="3733800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 A.B =0 =&gt; A=0 </a:t>
            </a:r>
            <a:r>
              <a:rPr lang="en-US" dirty="0" err="1" smtClean="0">
                <a:solidFill>
                  <a:srgbClr val="FF0000"/>
                </a:solidFill>
              </a:rPr>
              <a:t>hoặc</a:t>
            </a:r>
            <a:r>
              <a:rPr lang="en-US" dirty="0" smtClean="0">
                <a:solidFill>
                  <a:srgbClr val="FF0000"/>
                </a:solidFill>
              </a:rPr>
              <a:t> B = 0 )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4572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Vậy</a:t>
            </a:r>
            <a:r>
              <a:rPr lang="en-US" dirty="0" smtClean="0"/>
              <a:t> x=0 </a:t>
            </a:r>
            <a:r>
              <a:rPr lang="en-US" dirty="0" err="1" smtClean="0"/>
              <a:t>và</a:t>
            </a:r>
            <a:r>
              <a:rPr lang="en-US" dirty="0" smtClean="0"/>
              <a:t> x=2.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71600" y="1182469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>
                <a:solidFill>
                  <a:srgbClr val="C00000"/>
                </a:solidFill>
              </a:rPr>
              <a:t>* Phân tích đa thức thành nhân tử ( hay thừa số) là biến đổi đa thức đó thành </a:t>
            </a:r>
            <a:r>
              <a:rPr lang="en-US" b="1" i="1" u="sng">
                <a:solidFill>
                  <a:srgbClr val="C00000"/>
                </a:solidFill>
              </a:rPr>
              <a:t>tích</a:t>
            </a:r>
            <a:r>
              <a:rPr lang="en-US" b="1" i="1">
                <a:solidFill>
                  <a:srgbClr val="C00000"/>
                </a:solidFill>
              </a:rPr>
              <a:t> của những đa thức.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8" grpId="0" animBg="1"/>
      <p:bldP spid="19" grpId="0"/>
      <p:bldP spid="20" grpId="0"/>
      <p:bldP spid="22" grpId="0"/>
      <p:bldP spid="23" grpId="0"/>
      <p:bldP spid="24" grpId="0"/>
      <p:bldP spid="25" grpId="0"/>
      <p:bldP spid="26" grpId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5400000">
            <a:off x="-2514600" y="3429000"/>
            <a:ext cx="6858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itle 4"/>
          <p:cNvSpPr txBox="1">
            <a:spLocks noGrp="1"/>
          </p:cNvSpPr>
          <p:nvPr>
            <p:ph type="title"/>
          </p:nvPr>
        </p:nvSpPr>
        <p:spPr>
          <a:xfrm>
            <a:off x="8382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/>
              <a:t>Tiết</a:t>
            </a:r>
            <a:r>
              <a:rPr lang="en-US" sz="2400" b="1" u="sng" dirty="0" smtClean="0"/>
              <a:t> 9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Bài</a:t>
            </a:r>
            <a:r>
              <a:rPr lang="en-US" sz="2400" b="1" dirty="0" smtClean="0"/>
              <a:t> 6:  </a:t>
            </a:r>
            <a:r>
              <a:rPr lang="en-US" sz="2400" b="1" dirty="0" smtClean="0">
                <a:solidFill>
                  <a:srgbClr val="C00000"/>
                </a:solidFill>
              </a:rPr>
              <a:t>PHÂN TÍCH ĐA THỨC THÀNH NHÂN TỬ 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                    BẰNG PHƯƠNG PHÁP ĐẶT NHÂN TỬ CHUNG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3" name="Content Placeholder 5"/>
          <p:cNvSpPr txBox="1">
            <a:spLocks noGrp="1"/>
          </p:cNvSpPr>
          <p:nvPr>
            <p:ph idx="1"/>
          </p:nvPr>
        </p:nvSpPr>
        <p:spPr>
          <a:xfrm>
            <a:off x="914400" y="9144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 smtClean="0"/>
              <a:t>1. </a:t>
            </a:r>
            <a:r>
              <a:rPr lang="en-US" sz="2000" b="1" u="sng" dirty="0" err="1" smtClean="0"/>
              <a:t>Ví</a:t>
            </a:r>
            <a:r>
              <a:rPr lang="en-US" sz="2000" b="1" u="sng" dirty="0" smtClean="0"/>
              <a:t> </a:t>
            </a:r>
            <a:r>
              <a:rPr lang="en-US" sz="2000" b="1" u="sng" dirty="0" err="1" smtClean="0"/>
              <a:t>dụ</a:t>
            </a:r>
            <a:r>
              <a:rPr lang="en-US" sz="2000" b="1" u="sng" dirty="0" smtClean="0"/>
              <a:t> </a:t>
            </a:r>
            <a:r>
              <a:rPr lang="en-US" sz="2000" b="1" dirty="0" smtClean="0"/>
              <a:t>: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142869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sz="2000" b="1" u="sng" dirty="0" err="1" smtClean="0"/>
              <a:t>Áp</a:t>
            </a:r>
            <a:r>
              <a:rPr lang="en-US" sz="2000" b="1" u="sng" dirty="0" smtClean="0"/>
              <a:t> </a:t>
            </a:r>
            <a:r>
              <a:rPr lang="en-US" sz="2000" b="1" u="sng" dirty="0" err="1" smtClean="0"/>
              <a:t>dụng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2570037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3.</a:t>
            </a:r>
            <a:r>
              <a:rPr lang="en-US" sz="2000" b="1" u="sng" dirty="0" smtClean="0"/>
              <a:t>Bài </a:t>
            </a:r>
            <a:r>
              <a:rPr lang="en-US" sz="2000" b="1" u="sng" err="1" smtClean="0"/>
              <a:t>tập</a:t>
            </a:r>
            <a:r>
              <a:rPr lang="en-US" sz="2000" b="1" u="sng" smtClean="0"/>
              <a:t>: </a:t>
            </a:r>
            <a:endParaRPr lang="en-US" sz="2000" b="1" u="sng" dirty="0"/>
          </a:p>
        </p:txBody>
      </p:sp>
      <p:sp>
        <p:nvSpPr>
          <p:cNvPr id="2" name="Rectangle 1"/>
          <p:cNvSpPr/>
          <p:nvPr/>
        </p:nvSpPr>
        <p:spPr>
          <a:xfrm>
            <a:off x="1828800" y="914400"/>
            <a:ext cx="6591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>
                <a:solidFill>
                  <a:srgbClr val="C00000"/>
                </a:solidFill>
              </a:rPr>
              <a:t>* </a:t>
            </a:r>
            <a:r>
              <a:rPr lang="en-US" sz="2000" b="1" i="1" u="sng">
                <a:solidFill>
                  <a:srgbClr val="C00000"/>
                </a:solidFill>
              </a:rPr>
              <a:t>Phân tích đa thức thành nhân tử </a:t>
            </a:r>
            <a:r>
              <a:rPr lang="en-US" sz="2000" b="1" i="1">
                <a:solidFill>
                  <a:srgbClr val="C00000"/>
                </a:solidFill>
              </a:rPr>
              <a:t>( hay thừa số) là biến đổi đa thức đó thành </a:t>
            </a:r>
            <a:r>
              <a:rPr lang="en-US" sz="2000" b="1" i="1" u="sng">
                <a:solidFill>
                  <a:srgbClr val="C00000"/>
                </a:solidFill>
              </a:rPr>
              <a:t>tích</a:t>
            </a:r>
            <a:r>
              <a:rPr lang="en-US" sz="2000" b="1" i="1">
                <a:solidFill>
                  <a:srgbClr val="C00000"/>
                </a:solidFill>
              </a:rPr>
              <a:t> của những đa thức.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89161" y="1831373"/>
            <a:ext cx="9621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/>
              <a:t>Chú ý : </a:t>
            </a:r>
            <a:endParaRPr lang="en-US" sz="2000" b="1" u="sng" dirty="0"/>
          </a:p>
        </p:txBody>
      </p:sp>
      <p:sp>
        <p:nvSpPr>
          <p:cNvPr id="16" name="Rectangle 15"/>
          <p:cNvSpPr/>
          <p:nvPr/>
        </p:nvSpPr>
        <p:spPr>
          <a:xfrm>
            <a:off x="1828800" y="1828800"/>
            <a:ext cx="75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>
                <a:solidFill>
                  <a:srgbClr val="FF0000"/>
                </a:solidFill>
              </a:rPr>
              <a:t>Nhiều khi để làm xuất hiện nhân tử chung ta cần đổi dấu </a:t>
            </a:r>
            <a:r>
              <a:rPr lang="en-US" sz="2000" b="1" i="1" smtClean="0">
                <a:solidFill>
                  <a:srgbClr val="FF0000"/>
                </a:solidFill>
              </a:rPr>
              <a:t>các </a:t>
            </a:r>
            <a:r>
              <a:rPr lang="en-US" sz="2000" b="1" i="1">
                <a:solidFill>
                  <a:srgbClr val="FF0000"/>
                </a:solidFill>
              </a:rPr>
              <a:t>hạng tử.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28390" y="2200705"/>
            <a:ext cx="1075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A= - ( - 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33600" y="2602468"/>
            <a:ext cx="3844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Ghi nhớ: A.B </a:t>
            </a:r>
            <a:r>
              <a:rPr lang="en-US" sz="2000" b="1">
                <a:solidFill>
                  <a:srgbClr val="FF0000"/>
                </a:solidFill>
              </a:rPr>
              <a:t>=0 =&gt; A=0 hoặc B = 0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04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C00000"/>
                </a:solidFill>
              </a:rPr>
              <a:t>BÀI </a:t>
            </a:r>
            <a:r>
              <a:rPr lang="en-US" sz="2400" b="1" u="sng" smtClean="0">
                <a:solidFill>
                  <a:srgbClr val="C00000"/>
                </a:solidFill>
              </a:rPr>
              <a:t>TẬP 1(BÀI 22 SGK):</a:t>
            </a:r>
            <a:endParaRPr lang="en-US" sz="2400" b="1" u="sng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93003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err="1" smtClean="0"/>
              <a:t>tích</a:t>
            </a:r>
            <a:r>
              <a:rPr lang="en-US" sz="2400" smtClean="0"/>
              <a:t> các đa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nhân</a:t>
            </a:r>
            <a:r>
              <a:rPr lang="en-US" sz="2400" dirty="0" smtClean="0"/>
              <a:t> </a:t>
            </a:r>
            <a:r>
              <a:rPr lang="en-US" sz="2400" dirty="0" err="1" smtClean="0"/>
              <a:t>tử</a:t>
            </a:r>
            <a:r>
              <a:rPr lang="en-US" sz="2400" dirty="0" smtClean="0"/>
              <a:t>, </a:t>
            </a:r>
            <a:r>
              <a:rPr lang="en-US" sz="2400" dirty="0" err="1" smtClean="0"/>
              <a:t>rồi</a:t>
            </a:r>
            <a:r>
              <a:rPr lang="en-US" sz="2400" dirty="0" smtClean="0"/>
              <a:t> </a:t>
            </a:r>
            <a:r>
              <a:rPr lang="en-US" sz="2400" dirty="0" err="1" smtClean="0"/>
              <a:t>tìm</a:t>
            </a:r>
            <a:r>
              <a:rPr lang="en-US" sz="2400" dirty="0" smtClean="0"/>
              <a:t> </a:t>
            </a:r>
            <a:r>
              <a:rPr lang="en-US" sz="2400" dirty="0" err="1" smtClean="0"/>
              <a:t>bí</a:t>
            </a:r>
            <a:r>
              <a:rPr lang="en-US" sz="2400" dirty="0" smtClean="0"/>
              <a:t> </a:t>
            </a:r>
            <a:r>
              <a:rPr lang="en-US" sz="2400" dirty="0" err="1" smtClean="0"/>
              <a:t>mật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bảng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380292"/>
            <a:ext cx="304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 smtClean="0"/>
              <a:t>             a</a:t>
            </a:r>
            <a:r>
              <a:rPr lang="en-US" sz="2000" smtClean="0"/>
              <a:t>) 3x – 6y      </a:t>
            </a:r>
            <a:r>
              <a:rPr lang="en-US" dirty="0" smtClean="0"/>
              <a:t>	 	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4478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CHÀO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95600" y="5105400"/>
            <a:ext cx="12954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057400" y="5105400"/>
            <a:ext cx="8382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2000" y="5257800"/>
            <a:ext cx="1295400" cy="533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38200" y="25908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NHÀ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0" y="15240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400800" y="4724400"/>
            <a:ext cx="8382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00800" y="5257800"/>
            <a:ext cx="8382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38800" y="4724400"/>
            <a:ext cx="914400" cy="533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191000" y="5105400"/>
            <a:ext cx="16002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239000" y="5105400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895600" y="4724400"/>
            <a:ext cx="12954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2000" y="4724400"/>
            <a:ext cx="12954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3(x-2y)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57400" y="4724400"/>
            <a:ext cx="8382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239000" y="47244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(x-2).(x-1)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34000" y="25908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NGÀY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191000" y="4724400"/>
            <a:ext cx="1600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2(x-y</a:t>
            </a:r>
            <a:r>
              <a:rPr lang="en-US" sz="2000" b="1" smtClean="0">
                <a:solidFill>
                  <a:schemeClr val="tx1"/>
                </a:solidFill>
              </a:rPr>
              <a:t>)(5x+4y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91200" y="5257800"/>
            <a:ext cx="7620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81200" y="17334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=  3(x-2y)     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1828800" y="29718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=2.5x(x-y</a:t>
            </a:r>
            <a:r>
              <a:rPr lang="en-US" sz="2000" smtClean="0"/>
              <a:t>)+2.4y(x-y</a:t>
            </a:r>
            <a:r>
              <a:rPr lang="en-US" sz="2000" dirty="0" smtClean="0"/>
              <a:t>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53200" y="173349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 x(x-2) – (x -2)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00200" y="25908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/>
              <a:t>b) 10x(x-y) </a:t>
            </a:r>
            <a:r>
              <a:rPr lang="en-US" sz="2000" smtClean="0"/>
              <a:t>– 8y(y-x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096000" y="14478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c) x (x-2) – x+2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72200" y="2590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d) 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553200" y="2438400"/>
          <a:ext cx="170688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0" name="Equation" r:id="rId3" imgW="1346040" imgH="393480" progId="Equation.DSMT4">
                  <p:embed/>
                </p:oleObj>
              </mc:Choice>
              <mc:Fallback>
                <p:oleObj name="Equation" r:id="rId3" imgW="13460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438400"/>
                        <a:ext cx="170688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324600" y="3048000"/>
          <a:ext cx="165181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1" name="Equation" r:id="rId5" imgW="1066680" imgH="393480" progId="Equation.DSMT4">
                  <p:embed/>
                </p:oleObj>
              </mc:Choice>
              <mc:Fallback>
                <p:oleObj name="Equation" r:id="rId5" imgW="10666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48000"/>
                        <a:ext cx="1651819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895600" y="4648200"/>
          <a:ext cx="1295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2" name="Equation" r:id="rId7" imgW="1066680" imgH="393480" progId="Equation.DSMT4">
                  <p:embed/>
                </p:oleObj>
              </mc:Choice>
              <mc:Fallback>
                <p:oleObj name="Equation" r:id="rId7" imgW="10666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48200"/>
                        <a:ext cx="1295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62000" y="5257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CHÀO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895600" y="5257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NGÀY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1910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NHÀ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39000" y="5257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828800" y="3352800"/>
            <a:ext cx="1675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=2(x-y</a:t>
            </a:r>
            <a:r>
              <a:rPr lang="en-US" sz="2000" smtClean="0"/>
              <a:t>)(5x+4y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2038290"/>
            <a:ext cx="1463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= (x-2).(x-1)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057400" y="525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MỪNG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715000" y="5257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GIÁO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400800" y="525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V</a:t>
            </a:r>
            <a:r>
              <a:rPr lang="en-US" dirty="0" err="1">
                <a:latin typeface="Book Antiqua" pitchFamily="18" charset="0"/>
              </a:rPr>
              <a:t>I</a:t>
            </a:r>
            <a:r>
              <a:rPr lang="en-US" smtClean="0">
                <a:latin typeface="Book Antiqua" pitchFamily="18" charset="0"/>
              </a:rPr>
              <a:t>ỆT</a:t>
            </a:r>
            <a:endParaRPr lang="en-US" dirty="0"/>
          </a:p>
        </p:txBody>
      </p:sp>
      <p:pic>
        <p:nvPicPr>
          <p:cNvPr id="47" name="Picture 21" descr="j023213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214414">
            <a:off x="36277" y="3226465"/>
            <a:ext cx="1266756" cy="1316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6" grpId="0" animBg="1"/>
      <p:bldP spid="29" grpId="1"/>
      <p:bldP spid="29" grpId="2"/>
      <p:bldP spid="30" grpId="1"/>
      <p:bldP spid="31" grpId="1"/>
      <p:bldP spid="35" grpId="0"/>
      <p:bldP spid="36" grpId="0"/>
      <p:bldP spid="37" grpId="0"/>
      <p:bldP spid="38" grpId="0"/>
      <p:bldP spid="41" grpId="0"/>
      <p:bldP spid="41" grpId="1"/>
      <p:bldP spid="42" grpId="0"/>
      <p:bldP spid="42" grpId="1"/>
      <p:bldP spid="43" grpId="1"/>
      <p:bldP spid="44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7691438" y="2339974"/>
            <a:ext cx="4762" cy="1241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41148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828800" y="520700"/>
            <a:ext cx="5867400" cy="95410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FF00"/>
                </a:solidFill>
                <a:latin typeface="Times New Roman" pitchFamily="18" charset="0"/>
              </a:rPr>
              <a:t>    </a:t>
            </a:r>
            <a:r>
              <a:rPr lang="en-US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PHÂN TÍCH ĐA THỨC THÀNH NHÂN TỬ </a:t>
            </a:r>
          </a:p>
          <a:p>
            <a:pPr algn="ctr"/>
            <a:r>
              <a:rPr lang="en-US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BẰNG PHƯƠNG PHÁP ĐẶT NHÂN TỬ CHUNG </a:t>
            </a:r>
            <a:endParaRPr lang="en-US" sz="2400" b="1" dirty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838200" y="838200"/>
            <a:ext cx="0" cy="1157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7162800" y="76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8153400" y="685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8" descr="Bouquet"/>
          <p:cNvSpPr txBox="1">
            <a:spLocks noChangeArrowheads="1"/>
          </p:cNvSpPr>
          <p:nvPr/>
        </p:nvSpPr>
        <p:spPr bwMode="auto">
          <a:xfrm>
            <a:off x="228600" y="1905000"/>
            <a:ext cx="2438400" cy="92333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Thế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nào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tích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đa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thức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thành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nhân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tử</a:t>
            </a:r>
            <a:r>
              <a:rPr lang="en-US" b="1" dirty="0" smtClean="0">
                <a:latin typeface="Times New Roman" pitchFamily="18" charset="0"/>
              </a:rPr>
              <a:t>?</a:t>
            </a:r>
          </a:p>
        </p:txBody>
      </p:sp>
      <p:sp>
        <p:nvSpPr>
          <p:cNvPr id="18441" name="Text Box 9" descr="Bouquet"/>
          <p:cNvSpPr txBox="1">
            <a:spLocks noChangeArrowheads="1"/>
          </p:cNvSpPr>
          <p:nvPr/>
        </p:nvSpPr>
        <p:spPr bwMode="auto">
          <a:xfrm>
            <a:off x="2895600" y="1905000"/>
            <a:ext cx="2895600" cy="1200329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Muốn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tích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đa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thức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thành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nhân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tử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bằng</a:t>
            </a:r>
            <a:r>
              <a:rPr lang="en-US" b="1" dirty="0" smtClean="0">
                <a:latin typeface="Times New Roman" pitchFamily="18" charset="0"/>
              </a:rPr>
              <a:t> pp </a:t>
            </a:r>
            <a:r>
              <a:rPr lang="en-US" b="1" dirty="0" err="1" smtClean="0">
                <a:latin typeface="Times New Roman" pitchFamily="18" charset="0"/>
              </a:rPr>
              <a:t>đặt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nhân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tử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chung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ta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sử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dụng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chất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nào</a:t>
            </a:r>
            <a:r>
              <a:rPr lang="en-US" b="1" dirty="0" smtClean="0">
                <a:latin typeface="Times New Roman" pitchFamily="18" charset="0"/>
              </a:rPr>
              <a:t>?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8442" name="Text Box 10" descr="Bouquet"/>
          <p:cNvSpPr txBox="1">
            <a:spLocks noChangeArrowheads="1"/>
          </p:cNvSpPr>
          <p:nvPr/>
        </p:nvSpPr>
        <p:spPr bwMode="auto">
          <a:xfrm>
            <a:off x="6172200" y="1905000"/>
            <a:ext cx="2743200" cy="646331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smtClean="0"/>
              <a:t>Cách </a:t>
            </a:r>
            <a:r>
              <a:rPr lang="en-US" b="1" dirty="0" err="1" smtClean="0"/>
              <a:t>tìm</a:t>
            </a:r>
            <a:r>
              <a:rPr lang="en-US" b="1" dirty="0" smtClean="0"/>
              <a:t> NTC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đa</a:t>
            </a:r>
            <a:r>
              <a:rPr lang="en-US" b="1" dirty="0" smtClean="0"/>
              <a:t> </a:t>
            </a:r>
            <a:r>
              <a:rPr lang="en-US" b="1" dirty="0" err="1" smtClean="0"/>
              <a:t>thức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hệ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nguyên</a:t>
            </a:r>
            <a:r>
              <a:rPr lang="en-US" b="1" dirty="0" smtClean="0"/>
              <a:t> ?</a:t>
            </a:r>
            <a:endParaRPr lang="en-US" b="1" dirty="0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4572000" y="1108075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1143000" y="2828330"/>
            <a:ext cx="38100" cy="7530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52400" y="3581400"/>
            <a:ext cx="2514600" cy="1015663"/>
          </a:xfrm>
          <a:prstGeom prst="rect">
            <a:avLst/>
          </a:prstGeom>
          <a:solidFill>
            <a:srgbClr val="F1F3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smtClean="0"/>
              <a:t> </a:t>
            </a:r>
            <a:r>
              <a:rPr lang="en-US" sz="2000" b="1" i="1" smtClean="0">
                <a:solidFill>
                  <a:srgbClr val="C00000"/>
                </a:solidFill>
              </a:rPr>
              <a:t>Biến </a:t>
            </a:r>
            <a:r>
              <a:rPr lang="en-US" sz="2000" b="1" i="1">
                <a:solidFill>
                  <a:srgbClr val="C00000"/>
                </a:solidFill>
              </a:rPr>
              <a:t>đổi đa thức đó thành </a:t>
            </a:r>
            <a:r>
              <a:rPr lang="en-US" sz="2000" b="1" i="1" u="sng">
                <a:solidFill>
                  <a:srgbClr val="C00000"/>
                </a:solidFill>
              </a:rPr>
              <a:t>tích</a:t>
            </a:r>
            <a:r>
              <a:rPr lang="en-US" sz="2000" b="1" i="1">
                <a:solidFill>
                  <a:srgbClr val="C00000"/>
                </a:solidFill>
              </a:rPr>
              <a:t> của những đa thức.</a:t>
            </a:r>
            <a:endParaRPr lang="en-US" sz="2000" dirty="0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895600" y="3581400"/>
            <a:ext cx="2667000" cy="954107"/>
          </a:xfrm>
          <a:prstGeom prst="rect">
            <a:avLst/>
          </a:prstGeom>
          <a:solidFill>
            <a:srgbClr val="F1F3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S</a:t>
            </a:r>
            <a:r>
              <a:rPr lang="en-US" b="1" i="1" smtClean="0">
                <a:solidFill>
                  <a:srgbClr val="002060"/>
                </a:solidFill>
                <a:latin typeface="Times New Roman" pitchFamily="18" charset="0"/>
              </a:rPr>
              <a:t>ử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dụng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tính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chất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phân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phối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phép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nhân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đối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phép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</a:rPr>
              <a:t>cộng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  <a:endParaRPr lang="en-US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638800" y="3581399"/>
            <a:ext cx="3886200" cy="2200602"/>
          </a:xfrm>
          <a:prstGeom prst="rect">
            <a:avLst/>
          </a:prstGeom>
          <a:solidFill>
            <a:srgbClr val="F1F3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err="1" smtClean="0">
                <a:solidFill>
                  <a:srgbClr val="002060"/>
                </a:solidFill>
                <a:latin typeface="Times New Roman" pitchFamily="18" charset="0"/>
              </a:rPr>
              <a:t>Hệ</a:t>
            </a:r>
            <a:r>
              <a:rPr lang="en-US" b="1" i="1" smtClean="0">
                <a:solidFill>
                  <a:srgbClr val="002060"/>
                </a:solidFill>
                <a:latin typeface="Times New Roman" pitchFamily="18" charset="0"/>
              </a:rPr>
              <a:t> số </a:t>
            </a:r>
            <a:endParaRPr lang="en-US" b="1" i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b="1" i="1" smtClean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 i="1" smtClean="0">
                <a:solidFill>
                  <a:srgbClr val="002060"/>
                </a:solidFill>
                <a:latin typeface="Times New Roman" pitchFamily="18" charset="0"/>
              </a:rPr>
              <a:t>Phần biến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800" b="1" i="1" smtClean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endParaRPr lang="en-US" sz="1400" b="1" i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838200" y="838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553200" y="362086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/>
              <a:t>là ƯCLN của các </a:t>
            </a:r>
            <a:r>
              <a:rPr lang="en-US" smtClean="0"/>
              <a:t>hệ </a:t>
            </a:r>
          </a:p>
          <a:p>
            <a:pPr algn="just"/>
            <a:r>
              <a:rPr lang="en-US" smtClean="0"/>
              <a:t>số </a:t>
            </a:r>
            <a:r>
              <a:rPr lang="en-US"/>
              <a:t>nguyên </a:t>
            </a:r>
            <a:r>
              <a:rPr lang="en-US" smtClean="0"/>
              <a:t>dương của</a:t>
            </a:r>
          </a:p>
          <a:p>
            <a:pPr algn="just"/>
            <a:r>
              <a:rPr lang="en-US" smtClean="0"/>
              <a:t> </a:t>
            </a:r>
            <a:r>
              <a:rPr lang="en-US"/>
              <a:t>các  </a:t>
            </a:r>
            <a:r>
              <a:rPr lang="en-US" smtClean="0"/>
              <a:t>hạng </a:t>
            </a:r>
            <a:r>
              <a:rPr lang="en-US"/>
              <a:t>tử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0" y="445906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mtClean="0"/>
              <a:t> là </a:t>
            </a:r>
            <a:r>
              <a:rPr lang="en-US"/>
              <a:t>phần biến có </a:t>
            </a:r>
            <a:r>
              <a:rPr lang="en-US" smtClean="0"/>
              <a:t>mặt</a:t>
            </a:r>
          </a:p>
          <a:p>
            <a:pPr algn="just"/>
            <a:r>
              <a:rPr lang="en-US" smtClean="0"/>
              <a:t> </a:t>
            </a:r>
            <a:r>
              <a:rPr lang="en-US"/>
              <a:t>trong tất cả các </a:t>
            </a:r>
            <a:r>
              <a:rPr lang="en-US" smtClean="0"/>
              <a:t>hạng</a:t>
            </a:r>
          </a:p>
          <a:p>
            <a:pPr algn="just"/>
            <a:r>
              <a:rPr lang="en-US" smtClean="0"/>
              <a:t> tử </a:t>
            </a:r>
            <a:r>
              <a:rPr lang="en-US"/>
              <a:t>với số mũ nhỏ </a:t>
            </a:r>
            <a:r>
              <a:rPr lang="en-US" smtClean="0"/>
              <a:t>nhất </a:t>
            </a:r>
          </a:p>
          <a:p>
            <a:pPr algn="just"/>
            <a:r>
              <a:rPr lang="en-US" smtClean="0"/>
              <a:t>của nó trong các hạng tử.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6858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en-US" b="1" u="sng">
                <a:solidFill>
                  <a:schemeClr val="bg1"/>
                </a:solidFill>
                <a:latin typeface="Times New Roman" pitchFamily="18" charset="0"/>
              </a:rPr>
              <a:t> Bài 40b</a:t>
            </a:r>
            <a:r>
              <a:rPr lang="en-US" b="1">
                <a:solidFill>
                  <a:schemeClr val="bg1"/>
                </a:solidFill>
                <a:latin typeface="Times New Roman" pitchFamily="18" charset="0"/>
              </a:rPr>
              <a:t>: SGK/19 Tính giá trị của biểu thức </a:t>
            </a:r>
            <a:r>
              <a:rPr lang="en-US" b="1" u="sng" smtClean="0">
                <a:solidFill>
                  <a:schemeClr val="bg1"/>
                </a:solidFill>
                <a:latin typeface="Times New Roman" pitchFamily="18" charset="0"/>
              </a:rPr>
              <a:t>Bài </a:t>
            </a:r>
            <a:r>
              <a:rPr lang="en-US" b="1" u="sng">
                <a:solidFill>
                  <a:schemeClr val="bg1"/>
                </a:solidFill>
                <a:latin typeface="Times New Roman" pitchFamily="18" charset="0"/>
              </a:rPr>
              <a:t>40b</a:t>
            </a:r>
            <a:r>
              <a:rPr lang="en-US" b="1">
                <a:solidFill>
                  <a:schemeClr val="bg1"/>
                </a:solidFill>
                <a:latin typeface="Times New Roman" pitchFamily="18" charset="0"/>
              </a:rPr>
              <a:t>: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5334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Bài tập 40 SGK</a:t>
            </a:r>
            <a:r>
              <a:rPr lang="en-US" sz="3200" smtClean="0"/>
              <a:t>: </a:t>
            </a:r>
          </a:p>
          <a:p>
            <a:r>
              <a:rPr lang="en-US" sz="3200" smtClean="0"/>
              <a:t>     Tính giá trị của biểu thức :</a:t>
            </a:r>
          </a:p>
          <a:p>
            <a:r>
              <a:rPr lang="en-US" sz="3200" smtClean="0"/>
              <a:t>        b) x(x-1) – y (1-x ) tại x = 2001 và y = 1999.</a:t>
            </a:r>
          </a:p>
        </p:txBody>
      </p:sp>
      <p:sp>
        <p:nvSpPr>
          <p:cNvPr id="7" name="Rectangle 6"/>
          <p:cNvSpPr/>
          <p:nvPr/>
        </p:nvSpPr>
        <p:spPr>
          <a:xfrm>
            <a:off x="4236010" y="3244334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u="sng" smtClean="0">
                <a:solidFill>
                  <a:schemeClr val="bg1"/>
                </a:solidFill>
                <a:latin typeface="Times New Roman" pitchFamily="18" charset="0"/>
              </a:rPr>
              <a:t>Giả</a:t>
            </a:r>
            <a:r>
              <a:rPr lang="en-US" sz="2000" b="1" i="1" u="sng" smtClean="0">
                <a:solidFill>
                  <a:srgbClr val="FFFFFF"/>
                </a:solidFill>
                <a:latin typeface="Times New Roman" pitchFamily="18" charset="0"/>
              </a:rPr>
              <a:t>Giải</a:t>
            </a:r>
            <a:r>
              <a:rPr lang="en-US" sz="2000" b="1" i="1" smtClean="0">
                <a:solidFill>
                  <a:srgbClr val="FFFFFF"/>
                </a:solidFill>
                <a:latin typeface="Times New Roman" pitchFamily="18" charset="0"/>
              </a:rPr>
              <a:t>:</a:t>
            </a:r>
            <a:r>
              <a:rPr lang="en-US" b="1" i="1" u="sng" smtClean="0">
                <a:solidFill>
                  <a:schemeClr val="bg1"/>
                </a:solidFill>
                <a:latin typeface="Times New Roman" pitchFamily="18" charset="0"/>
              </a:rPr>
              <a:t>i</a:t>
            </a:r>
            <a:r>
              <a:rPr lang="en-US" b="1" i="1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n-US" b="1" i="1" u="sng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452" y="1892587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Giải: Ta có </a:t>
            </a:r>
            <a:endParaRPr lang="en-US" sz="320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56107"/>
              </p:ext>
            </p:extLst>
          </p:nvPr>
        </p:nvGraphicFramePr>
        <p:xfrm>
          <a:off x="1485900" y="2362200"/>
          <a:ext cx="29718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8" name="Equation" r:id="rId3" imgW="2438400" imgH="368300" progId="Equation.DSMT4">
                  <p:embed/>
                </p:oleObj>
              </mc:Choice>
              <mc:Fallback>
                <p:oleObj name="Equation" r:id="rId3" imgW="2438400" imgH="368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2362200"/>
                        <a:ext cx="29718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143775"/>
              </p:ext>
            </p:extLst>
          </p:nvPr>
        </p:nvGraphicFramePr>
        <p:xfrm>
          <a:off x="4648200" y="2362200"/>
          <a:ext cx="32813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9" name="Equation" r:id="rId5" imgW="2692400" imgH="368300" progId="Equation.DSMT4">
                  <p:embed/>
                </p:oleObj>
              </mc:Choice>
              <mc:Fallback>
                <p:oleObj name="Equation" r:id="rId5" imgW="2692400" imgH="368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62200"/>
                        <a:ext cx="32813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554704"/>
              </p:ext>
            </p:extLst>
          </p:nvPr>
        </p:nvGraphicFramePr>
        <p:xfrm>
          <a:off x="4659923" y="2776730"/>
          <a:ext cx="241458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0" name="Equation" r:id="rId7" imgW="1981200" imgH="368300" progId="Equation.DSMT4">
                  <p:embed/>
                </p:oleObj>
              </mc:Choice>
              <mc:Fallback>
                <p:oleObj name="Equation" r:id="rId7" imgW="1981200" imgH="3683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923" y="2776730"/>
                        <a:ext cx="2414588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803505" y="3121224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>
                <a:solidFill>
                  <a:srgbClr val="000000"/>
                </a:solidFill>
              </a:rPr>
              <a:t>Thay x = 2001 và y = 1999 vào biểu thức </a:t>
            </a:r>
            <a:r>
              <a:rPr lang="vi-VN" sz="2800" smtClean="0">
                <a:solidFill>
                  <a:srgbClr val="000000"/>
                </a:solidFill>
              </a:rPr>
              <a:t>ta</a:t>
            </a:r>
            <a:r>
              <a:rPr lang="en-US" sz="2800" smtClean="0">
                <a:solidFill>
                  <a:srgbClr val="000000"/>
                </a:solidFill>
              </a:rPr>
              <a:t> được</a:t>
            </a:r>
            <a:r>
              <a:rPr lang="vi-VN" sz="2800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677069"/>
              </p:ext>
            </p:extLst>
          </p:nvPr>
        </p:nvGraphicFramePr>
        <p:xfrm>
          <a:off x="1371600" y="3644444"/>
          <a:ext cx="37607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1" name="Equation" r:id="rId9" imgW="3086100" imgH="368300" progId="Equation.DSMT4">
                  <p:embed/>
                </p:oleObj>
              </mc:Choice>
              <mc:Fallback>
                <p:oleObj name="Equation" r:id="rId9" imgW="3086100" imgH="3683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644444"/>
                        <a:ext cx="37607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721756"/>
              </p:ext>
            </p:extLst>
          </p:nvPr>
        </p:nvGraphicFramePr>
        <p:xfrm>
          <a:off x="5105400" y="3644444"/>
          <a:ext cx="38544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2" name="Equation" r:id="rId11" imgW="3162300" imgH="292100" progId="Equation.DSMT4">
                  <p:embed/>
                </p:oleObj>
              </mc:Choice>
              <mc:Fallback>
                <p:oleObj name="Equation" r:id="rId11" imgW="3162300" imgH="2921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644444"/>
                        <a:ext cx="38544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24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" y="609599"/>
                <a:ext cx="8229600" cy="2848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smtClean="0"/>
                  <a:t>Bài tập bổ sung: </a:t>
                </a:r>
              </a:p>
              <a:p>
                <a:r>
                  <a:rPr lang="en-US" sz="2800" b="1"/>
                  <a:t>Bài </a:t>
                </a:r>
                <a:r>
                  <a:rPr lang="en-US" sz="2800" b="1" smtClean="0"/>
                  <a:t>2</a:t>
                </a:r>
                <a:r>
                  <a:rPr lang="en-US" sz="2800" smtClean="0"/>
                  <a:t>: </a:t>
                </a:r>
                <a:r>
                  <a:rPr lang="en-US" sz="2800"/>
                  <a:t>Phân tích các đa thức sau thành nhân </a:t>
                </a:r>
                <a:r>
                  <a:rPr lang="en-US" sz="2800" smtClean="0"/>
                  <a:t>tử. </a:t>
                </a:r>
              </a:p>
              <a:p>
                <a:r>
                  <a:rPr lang="en-US" sz="2800" smtClean="0"/>
                  <a:t>         a) 7x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  <m:r>
                          <a:rPr lang="en-US" sz="2800" i="1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−14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4−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sz="2800" smtClean="0"/>
              </a:p>
              <a:p>
                <a:r>
                  <a:rPr lang="en-US" sz="2800" smtClean="0"/>
                  <a:t>         b) 10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−5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+2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800" smtClean="0"/>
              </a:p>
              <a:p>
                <a:r>
                  <a:rPr lang="en-US" sz="2800" b="1" smtClean="0"/>
                  <a:t>Bài 3</a:t>
                </a:r>
                <a:r>
                  <a:rPr lang="en-US" sz="2800" smtClean="0"/>
                  <a:t>: Chứng minh rằng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(4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/>
                          </a:rPr>
                          <m:t>+3)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−25 </m:t>
                    </m:r>
                    <m:r>
                      <a:rPr lang="en-US" sz="2800" b="0" i="1" smtClean="0">
                        <a:latin typeface="Cambria Math"/>
                      </a:rPr>
                      <m:t>𝑐h𝑖𝑎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h</m:t>
                    </m:r>
                    <m:r>
                      <a:rPr lang="en-US" sz="2800" b="0" i="1" smtClean="0">
                        <a:latin typeface="Cambria Math"/>
                      </a:rPr>
                      <m:t>ế</m:t>
                    </m:r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𝑐h𝑜</m:t>
                    </m:r>
                    <m:r>
                      <a:rPr lang="en-US" sz="2800" b="0" i="1" smtClean="0">
                        <a:latin typeface="Cambria Math"/>
                      </a:rPr>
                      <m:t> 8</m:t>
                    </m:r>
                  </m:oMath>
                </a14:m>
                <a:endParaRPr lang="en-US" sz="2800" smtClean="0"/>
              </a:p>
              <a:p>
                <a:pPr algn="ctr"/>
                <a:endParaRPr lang="en-US" sz="280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09599"/>
                <a:ext cx="8229600" cy="2848087"/>
              </a:xfrm>
              <a:prstGeom prst="rect">
                <a:avLst/>
              </a:prstGeom>
              <a:blipFill rotWithShape="1">
                <a:blip r:embed="rId2"/>
                <a:stretch>
                  <a:fillRect l="-1481" t="-2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1144</Words>
  <Application>Microsoft Office PowerPoint</Application>
  <PresentationFormat>On-screen Show (4:3)</PresentationFormat>
  <Paragraphs>146</Paragraphs>
  <Slides>10</Slides>
  <Notes>2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     Bài 6:       PHÂN TÍCH ĐA THỨC THÀNH NHÂN TỬ                      BẰNG PHƯƠNG PHÁP ĐẶT NHÂN TỬ CHUNG </vt:lpstr>
      <vt:lpstr>Tiết 9: Bài 6:  PHÂN TÍCH ĐA THỨC THÀNH NHÂN TỬ                      BẰNG PHƯƠNG PHÁP ĐẶT NHÂN TỬ CHUNG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LongBienDistrict</cp:lastModifiedBy>
  <cp:revision>150</cp:revision>
  <cp:lastPrinted>2015-09-18T14:28:10Z</cp:lastPrinted>
  <dcterms:created xsi:type="dcterms:W3CDTF">2013-09-17T11:23:09Z</dcterms:created>
  <dcterms:modified xsi:type="dcterms:W3CDTF">2016-02-02T07:33:51Z</dcterms:modified>
</cp:coreProperties>
</file>